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7" r:id="rId1"/>
  </p:sldMasterIdLst>
  <p:sldIdLst>
    <p:sldId id="256" r:id="rId2"/>
    <p:sldId id="260" r:id="rId3"/>
    <p:sldId id="258" r:id="rId4"/>
    <p:sldId id="261" r:id="rId5"/>
    <p:sldId id="259"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93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6.png"/><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16012" y="1904999"/>
            <a:ext cx="6938963" cy="1582271"/>
          </a:xfrm>
        </p:spPr>
        <p:txBody>
          <a:bodyPr anchor="b" anchorCtr="0"/>
          <a:lstStyle>
            <a:lvl1pPr>
              <a:lnSpc>
                <a:spcPct val="95000"/>
              </a:lnSpc>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116013" y="3487271"/>
            <a:ext cx="6938961" cy="1143000"/>
          </a:xfrm>
        </p:spPr>
        <p:txBody>
          <a:bodyPr/>
          <a:lstStyle>
            <a:lvl1pPr marL="0" indent="0" algn="ctr">
              <a:spcBef>
                <a:spcPts val="300"/>
              </a:spcBef>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5715000"/>
            <a:ext cx="2133600" cy="275478"/>
          </a:xfrm>
        </p:spPr>
        <p:txBody>
          <a:bodyPr/>
          <a:lstStyle>
            <a:lvl1pPr>
              <a:defRPr>
                <a:solidFill>
                  <a:schemeClr val="bg2">
                    <a:lumMod val="60000"/>
                    <a:lumOff val="40000"/>
                  </a:schemeClr>
                </a:solidFill>
              </a:defRPr>
            </a:lvl1p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a:xfrm>
            <a:off x="1102659" y="5715000"/>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5715000"/>
            <a:ext cx="457200" cy="275478"/>
          </a:xfrm>
        </p:spPr>
        <p:txBody>
          <a:bodyPr/>
          <a:lstStyle>
            <a:lvl1pPr>
              <a:defRPr>
                <a:solidFill>
                  <a:schemeClr val="bg2">
                    <a:lumMod val="60000"/>
                    <a:lumOff val="40000"/>
                  </a:schemeClr>
                </a:solidFill>
              </a:defRPr>
            </a:lvl1pPr>
          </a:lstStyle>
          <a:p>
            <a:fld id="{34540E50-94F2-934F-AB4B-3AEF111182DA}"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4686766"/>
            <a:ext cx="7315200" cy="400705"/>
          </a:xfrm>
          <a:prstGeom prst="rect">
            <a:avLst/>
          </a:prstGeom>
        </p:spPr>
      </p:pic>
      <p:pic>
        <p:nvPicPr>
          <p:cNvPr id="10" name="Picture 9" descr="coverAccentTop.png"/>
          <p:cNvPicPr>
            <a:picLocks noChangeAspect="1"/>
          </p:cNvPicPr>
          <p:nvPr/>
        </p:nvPicPr>
        <p:blipFill>
          <a:blip r:embed="rId4"/>
          <a:stretch>
            <a:fillRect/>
          </a:stretch>
        </p:blipFill>
        <p:spPr>
          <a:xfrm>
            <a:off x="914400" y="1619136"/>
            <a:ext cx="7315200" cy="39138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4754083" y="673398"/>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4754083" y="5636584"/>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7774169" y="5636584"/>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7774169" y="673398"/>
            <a:ext cx="742950" cy="361950"/>
          </a:xfrm>
          <a:prstGeom prst="rect">
            <a:avLst/>
          </a:prstGeom>
          <a:noFill/>
        </p:spPr>
      </p:pic>
      <p:sp>
        <p:nvSpPr>
          <p:cNvPr id="2" name="Title 1"/>
          <p:cNvSpPr>
            <a:spLocks noGrp="1"/>
          </p:cNvSpPr>
          <p:nvPr>
            <p:ph type="title"/>
          </p:nvPr>
        </p:nvSpPr>
        <p:spPr>
          <a:xfrm>
            <a:off x="838200" y="914400"/>
            <a:ext cx="3429000" cy="1371600"/>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5081121" y="914400"/>
            <a:ext cx="3108960" cy="4815841"/>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2667001"/>
            <a:ext cx="3429000" cy="2895600"/>
          </a:xfrm>
        </p:spPr>
        <p:txBody>
          <a:bodyPr vert="horz" lIns="91440" tIns="45720" rIns="91440" bIns="45720" rtlCol="0">
            <a:normAutofit/>
          </a:bodyPr>
          <a:lstStyle>
            <a:lvl1pPr marL="0" indent="0" algn="ctr">
              <a:spcBef>
                <a:spcPts val="500"/>
              </a:spcBef>
              <a:buNone/>
              <a:defRPr lang="en-US" sz="18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t>16/11/11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t>‹#›</a:t>
            </a:fld>
            <a:endParaRPr lang="en-US"/>
          </a:p>
        </p:txBody>
      </p:sp>
      <p:pic>
        <p:nvPicPr>
          <p:cNvPr id="8" name="Picture 2" descr="captionAccent.png"/>
          <p:cNvPicPr>
            <a:picLocks noChangeAspect="1" noChangeArrowheads="1"/>
          </p:cNvPicPr>
          <p:nvPr/>
        </p:nvPicPr>
        <p:blipFill>
          <a:blip r:embed="rId4"/>
          <a:srcRect/>
          <a:stretch>
            <a:fillRect/>
          </a:stretch>
        </p:blipFill>
        <p:spPr bwMode="auto">
          <a:xfrm>
            <a:off x="838200" y="2326341"/>
            <a:ext cx="3429000" cy="24030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1752600" y="565897"/>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1752600" y="4128247"/>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6648450" y="4128247"/>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6648450"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286000" y="780826"/>
            <a:ext cx="45720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t>16/11/11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pic>
        <p:nvPicPr>
          <p:cNvPr id="15" name="Picture 3" descr="scrollwork-Bottom.png"/>
          <p:cNvPicPr>
            <a:picLocks noChangeAspect="1" noChangeArrowheads="1"/>
          </p:cNvPicPr>
          <p:nvPr/>
        </p:nvPicPr>
        <p:blipFill>
          <a:blip r:embed="rId2"/>
          <a:srcRect/>
          <a:stretch>
            <a:fillRect/>
          </a:stretch>
        </p:blipFill>
        <p:spPr bwMode="auto">
          <a:xfrm flipH="1">
            <a:off x="993402" y="4128247"/>
            <a:ext cx="742950" cy="361950"/>
          </a:xfrm>
          <a:prstGeom prst="rect">
            <a:avLst/>
          </a:prstGeom>
          <a:noFill/>
        </p:spPr>
      </p:pic>
      <p:pic>
        <p:nvPicPr>
          <p:cNvPr id="4099" name="Picture 3" descr="scrollwork-Bottom.png"/>
          <p:cNvPicPr>
            <a:picLocks noChangeAspect="1" noChangeArrowheads="1"/>
          </p:cNvPicPr>
          <p:nvPr/>
        </p:nvPicPr>
        <p:blipFill>
          <a:blip r:embed="rId2"/>
          <a:srcRect/>
          <a:stretch>
            <a:fillRect/>
          </a:stretch>
        </p:blipFill>
        <p:spPr bwMode="auto">
          <a:xfrm>
            <a:off x="7407649" y="4128247"/>
            <a:ext cx="742950" cy="361950"/>
          </a:xfrm>
          <a:prstGeom prst="rect">
            <a:avLst/>
          </a:prstGeom>
          <a:noFill/>
        </p:spPr>
      </p:pic>
      <p:pic>
        <p:nvPicPr>
          <p:cNvPr id="12" name="Picture 2" descr="scrollwork-Top.png"/>
          <p:cNvPicPr>
            <a:picLocks noChangeAspect="1" noChangeArrowheads="1"/>
          </p:cNvPicPr>
          <p:nvPr/>
        </p:nvPicPr>
        <p:blipFill>
          <a:blip r:embed="rId3"/>
          <a:srcRect/>
          <a:stretch>
            <a:fillRect/>
          </a:stretch>
        </p:blipFill>
        <p:spPr bwMode="auto">
          <a:xfrm flipH="1">
            <a:off x="993402" y="565897"/>
            <a:ext cx="742950" cy="361950"/>
          </a:xfrm>
          <a:prstGeom prst="rect">
            <a:avLst/>
          </a:prstGeom>
          <a:noFill/>
        </p:spPr>
      </p:pic>
      <p:pic>
        <p:nvPicPr>
          <p:cNvPr id="4098" name="Picture 2" descr="scrollwork-Top.png"/>
          <p:cNvPicPr>
            <a:picLocks noChangeAspect="1" noChangeArrowheads="1"/>
          </p:cNvPicPr>
          <p:nvPr/>
        </p:nvPicPr>
        <p:blipFill>
          <a:blip r:embed="rId3"/>
          <a:srcRect/>
          <a:stretch>
            <a:fillRect/>
          </a:stretch>
        </p:blipFill>
        <p:spPr bwMode="auto">
          <a:xfrm>
            <a:off x="7407649"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t>16/11/11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
        <p:nvSpPr>
          <p:cNvPr id="14" name="Picture Placeholder 2"/>
          <p:cNvSpPr>
            <a:spLocks noGrp="1"/>
          </p:cNvSpPr>
          <p:nvPr>
            <p:ph type="pic" idx="13"/>
          </p:nvPr>
        </p:nvSpPr>
        <p:spPr>
          <a:xfrm>
            <a:off x="4912659"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2084294"/>
            <a:ext cx="7543800" cy="3639670"/>
          </a:xfrm>
        </p:spPr>
        <p:txBody>
          <a:bodyPr vert="eaVert"/>
          <a:lstStyle>
            <a:lvl5pPr>
              <a:defRPr/>
            </a:lvl5pPr>
            <a:lvl6pPr marL="2286000">
              <a:defRPr/>
            </a:lvl6pPr>
            <a:lvl7pPr marL="2286000">
              <a:defRPr/>
            </a:lvl7pPr>
            <a:lvl8pPr marL="2286000">
              <a:defRPr/>
            </a:lvl8pPr>
            <a:lvl9pPr marL="22860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922048"/>
            <a:ext cx="1676400" cy="4814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922048"/>
            <a:ext cx="5638800" cy="481488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t>‹#›</a:t>
            </a:fld>
            <a:endParaRPr lang="en-US"/>
          </a:p>
        </p:txBody>
      </p:sp>
      <p:pic>
        <p:nvPicPr>
          <p:cNvPr id="5122" name="Picture 2" descr="verticalAccent.png"/>
          <p:cNvPicPr>
            <a:picLocks noChangeAspect="1" noChangeArrowheads="1"/>
          </p:cNvPicPr>
          <p:nvPr/>
        </p:nvPicPr>
        <p:blipFill>
          <a:blip r:embed="rId2"/>
          <a:srcRect/>
          <a:stretch>
            <a:fillRect/>
          </a:stretch>
        </p:blipFill>
        <p:spPr bwMode="auto">
          <a:xfrm>
            <a:off x="6626225" y="860612"/>
            <a:ext cx="247364" cy="49377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t>‹#›</a:t>
            </a:fld>
            <a:endParaRPr lang="en-US"/>
          </a:p>
        </p:txBody>
      </p:sp>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en-US" smtClean="0"/>
              <a:t>Click to edit Master title style</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34540E50-94F2-934F-AB4B-3AEF111182DA}" type="slidenum">
              <a:rPr lang="en-US" smtClean="0"/>
              <a:t>‹#›</a:t>
            </a:fld>
            <a:endParaRPr lang="en-US"/>
          </a:p>
        </p:txBody>
      </p:sp>
      <p:pic>
        <p:nvPicPr>
          <p:cNvPr id="9" name="Picture 8" descr="coverAccentBottom.png"/>
          <p:cNvPicPr>
            <a:picLocks noChangeAspect="1"/>
          </p:cNvPicPr>
          <p:nvPr/>
        </p:nvPicPr>
        <p:blipFill>
          <a:blip r:embed="rId3"/>
          <a:stretch>
            <a:fillRect/>
          </a:stretch>
        </p:blipFill>
        <p:spPr>
          <a:xfrm>
            <a:off x="914400" y="3915801"/>
            <a:ext cx="7315200" cy="400705"/>
          </a:xfrm>
          <a:prstGeom prst="rect">
            <a:avLst/>
          </a:prstGeom>
        </p:spPr>
      </p:pic>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16012" y="1904998"/>
            <a:ext cx="6938964" cy="1582271"/>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600" kern="120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116012" y="3487271"/>
            <a:ext cx="6938960" cy="1143000"/>
          </a:xfrm>
        </p:spPr>
        <p:txBody>
          <a:bodyPr vert="horz" lIns="91440" tIns="45720" rIns="91440" bIns="45720" rtlCol="0">
            <a:normAutofit/>
          </a:bodyPr>
          <a:lstStyle>
            <a:lvl1pPr marL="0" indent="0" algn="ctr" defTabSz="914400" rtl="0" eaLnBrk="1" latinLnBrk="0" hangingPunct="1">
              <a:spcBef>
                <a:spcPts val="300"/>
              </a:spcBef>
              <a:buSzPct val="100000"/>
              <a:buFont typeface="Wingdings" pitchFamily="2" charset="2"/>
              <a:buNone/>
              <a:defRPr lang="en-US" sz="1800" kern="1200" smtClean="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44217-816F-784A-A638-878FFB4867D7}" type="datetimeFigureOut">
              <a:rPr lang="en-US" smtClean="0"/>
              <a:t>16/11/11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t>‹#›</a:t>
            </a:fld>
            <a:endParaRPr lang="en-US"/>
          </a:p>
        </p:txBody>
      </p:sp>
      <p:pic>
        <p:nvPicPr>
          <p:cNvPr id="1026" name="Picture 2" descr="SectionAccentTop.png"/>
          <p:cNvPicPr>
            <a:picLocks noChangeAspect="1" noChangeArrowheads="1"/>
          </p:cNvPicPr>
          <p:nvPr/>
        </p:nvPicPr>
        <p:blipFill>
          <a:blip r:embed="rId2"/>
          <a:srcRect/>
          <a:stretch>
            <a:fillRect/>
          </a:stretch>
        </p:blipFill>
        <p:spPr bwMode="auto">
          <a:xfrm>
            <a:off x="914400" y="1618488"/>
            <a:ext cx="7315200" cy="356382"/>
          </a:xfrm>
          <a:prstGeom prst="rect">
            <a:avLst/>
          </a:prstGeom>
          <a:noFill/>
        </p:spPr>
      </p:pic>
      <p:pic>
        <p:nvPicPr>
          <p:cNvPr id="1027" name="Picture 3" descr="SectionAccentBottom.png"/>
          <p:cNvPicPr>
            <a:picLocks noChangeAspect="1" noChangeArrowheads="1"/>
          </p:cNvPicPr>
          <p:nvPr/>
        </p:nvPicPr>
        <p:blipFill>
          <a:blip r:embed="rId3"/>
          <a:srcRect/>
          <a:stretch>
            <a:fillRect/>
          </a:stretch>
        </p:blipFill>
        <p:spPr bwMode="auto">
          <a:xfrm>
            <a:off x="914400" y="4690872"/>
            <a:ext cx="7315200" cy="356382"/>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926106"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5013" indent="-282575">
              <a:defRPr sz="1800"/>
            </a:lvl7pPr>
            <a:lvl8pPr marL="2287588" indent="-282575">
              <a:defRPr sz="1800"/>
            </a:lvl8pPr>
            <a:lvl9pPr marL="2568575" indent="-2809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B44217-816F-784A-A638-878FFB4867D7}" type="datetimeFigureOut">
              <a:rPr lang="en-US" smtClean="0"/>
              <a:t>16/11/11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181100"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8200"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4163">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5269006"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26106"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B44217-816F-784A-A638-878FFB4867D7}" type="datetimeFigureOut">
              <a:rPr lang="en-US" smtClean="0"/>
              <a:t>16/11/11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540E50-94F2-934F-AB4B-3AEF111182DA}" type="slidenum">
              <a:rPr lang="en-US" smtClean="0"/>
              <a:t>‹#›</a:t>
            </a:fld>
            <a:endParaRPr lang="en-US"/>
          </a:p>
        </p:txBody>
      </p:sp>
      <p:pic>
        <p:nvPicPr>
          <p:cNvPr id="2050" name="Picture 2" descr="comparisonRule.png"/>
          <p:cNvPicPr>
            <a:picLocks noChangeAspect="1" noChangeArrowheads="1"/>
          </p:cNvPicPr>
          <p:nvPr/>
        </p:nvPicPr>
        <p:blipFill>
          <a:blip r:embed="rId3"/>
          <a:srcRect/>
          <a:stretch>
            <a:fillRect/>
          </a:stretch>
        </p:blipFill>
        <p:spPr bwMode="auto">
          <a:xfrm>
            <a:off x="1247775" y="2686050"/>
            <a:ext cx="2609850" cy="133350"/>
          </a:xfrm>
          <a:prstGeom prst="rect">
            <a:avLst/>
          </a:prstGeom>
          <a:noFill/>
        </p:spPr>
      </p:pic>
      <p:pic>
        <p:nvPicPr>
          <p:cNvPr id="12" name="Picture 2" descr="comparisonRule.png"/>
          <p:cNvPicPr>
            <a:picLocks noChangeAspect="1" noChangeArrowheads="1"/>
          </p:cNvPicPr>
          <p:nvPr/>
        </p:nvPicPr>
        <p:blipFill>
          <a:blip r:embed="rId3"/>
          <a:srcRect/>
          <a:stretch>
            <a:fillRect/>
          </a:stretch>
        </p:blipFill>
        <p:spPr bwMode="auto">
          <a:xfrm>
            <a:off x="5335681" y="2686050"/>
            <a:ext cx="2609850" cy="13335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B44217-816F-784A-A638-878FFB4867D7}" type="datetimeFigureOut">
              <a:rPr lang="en-US" smtClean="0"/>
              <a:t>16/11/11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540E50-94F2-934F-AB4B-3AEF111182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44217-816F-784A-A638-878FFB4867D7}" type="datetimeFigureOut">
              <a:rPr lang="en-US" smtClean="0"/>
              <a:t>16/11/11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540E50-94F2-934F-AB4B-3AEF111182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429000" cy="1371600"/>
          </a:xfrm>
        </p:spPr>
        <p:txBody>
          <a:bodyPr anchor="b">
            <a:noAutofit/>
          </a:bodyPr>
          <a:lstStyle>
            <a:lvl1pPr algn="ctr">
              <a:defRPr sz="3600" b="0"/>
            </a:lvl1pPr>
          </a:lstStyle>
          <a:p>
            <a:r>
              <a:rPr lang="en-US" smtClean="0"/>
              <a:t>Click to edit Master title style</a:t>
            </a:r>
            <a:endParaRPr lang="en-US" dirty="0"/>
          </a:p>
        </p:txBody>
      </p:sp>
      <p:sp>
        <p:nvSpPr>
          <p:cNvPr id="3" name="Content Placeholder 2"/>
          <p:cNvSpPr>
            <a:spLocks noGrp="1"/>
          </p:cNvSpPr>
          <p:nvPr>
            <p:ph idx="1"/>
          </p:nvPr>
        </p:nvSpPr>
        <p:spPr>
          <a:xfrm>
            <a:off x="4926106" y="914400"/>
            <a:ext cx="3429000" cy="4815841"/>
          </a:xfrm>
        </p:spPr>
        <p:txBody>
          <a:bodyPr>
            <a:normAutofit/>
          </a:bodyPr>
          <a:lstStyle>
            <a:lvl1pPr marL="341313" indent="-341313">
              <a:defRPr sz="2200"/>
            </a:lvl1pPr>
            <a:lvl2pPr marL="631825" indent="-284163">
              <a:defRPr sz="2000"/>
            </a:lvl2pPr>
            <a:lvl3pPr marL="914400" indent="-284163">
              <a:defRPr sz="1800"/>
            </a:lvl3pPr>
            <a:lvl4pPr marL="1196975" indent="-284163">
              <a:defRPr sz="1800"/>
            </a:lvl4pPr>
            <a:lvl5pPr marL="1487488" indent="-284163">
              <a:defRPr sz="1800"/>
            </a:lvl5pPr>
            <a:lvl6pPr marL="1770063" indent="-284163">
              <a:defRPr sz="1800"/>
            </a:lvl6pPr>
            <a:lvl7pPr marL="2060575" indent="-284163">
              <a:defRPr sz="1800"/>
            </a:lvl7pPr>
            <a:lvl8pPr marL="2344738" indent="-284163">
              <a:defRPr sz="1800"/>
            </a:lvl8pPr>
            <a:lvl9pPr marL="2627313" indent="-2841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8200" y="2667001"/>
            <a:ext cx="3429000" cy="2895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t>16/11/11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t>‹#›</a:t>
            </a:fld>
            <a:endParaRPr lang="en-US"/>
          </a:p>
        </p:txBody>
      </p:sp>
      <p:pic>
        <p:nvPicPr>
          <p:cNvPr id="3074" name="Picture 2" descr="captionAccent.png"/>
          <p:cNvPicPr>
            <a:picLocks noChangeAspect="1" noChangeArrowheads="1"/>
          </p:cNvPicPr>
          <p:nvPr/>
        </p:nvPicPr>
        <p:blipFill>
          <a:blip r:embed="rId2"/>
          <a:srcRect/>
          <a:stretch>
            <a:fillRect/>
          </a:stretch>
        </p:blipFill>
        <p:spPr bwMode="auto">
          <a:xfrm>
            <a:off x="838200" y="2326341"/>
            <a:ext cx="3429000" cy="24030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interiorEdging.png"/>
          <p:cNvPicPr>
            <a:picLocks noChangeAspect="1"/>
          </p:cNvPicPr>
          <p:nvPr/>
        </p:nvPicPr>
        <p:blipFill>
          <a:blip r:embed="rId16"/>
          <a:stretch>
            <a:fillRect/>
          </a:stretch>
        </p:blipFill>
        <p:spPr>
          <a:xfrm>
            <a:off x="0" y="0"/>
            <a:ext cx="9144000" cy="6858000"/>
          </a:xfrm>
          <a:prstGeom prst="rect">
            <a:avLst/>
          </a:prstGeom>
        </p:spPr>
      </p:pic>
      <p:sp>
        <p:nvSpPr>
          <p:cNvPr id="2" name="Title Placeholder 1"/>
          <p:cNvSpPr>
            <a:spLocks noGrp="1"/>
          </p:cNvSpPr>
          <p:nvPr>
            <p:ph type="title"/>
          </p:nvPr>
        </p:nvSpPr>
        <p:spPr>
          <a:xfrm>
            <a:off x="800100" y="381000"/>
            <a:ext cx="75438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2084294"/>
            <a:ext cx="6949440" cy="36396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553200" y="6118412"/>
            <a:ext cx="2133600" cy="275478"/>
          </a:xfrm>
          <a:prstGeom prst="rect">
            <a:avLst/>
          </a:prstGeom>
        </p:spPr>
        <p:txBody>
          <a:bodyPr vert="horz" lIns="91440" tIns="45720" rIns="91440" bIns="45720" rtlCol="0" anchor="ctr"/>
          <a:lstStyle>
            <a:lvl1pPr algn="r">
              <a:defRPr sz="1200">
                <a:solidFill>
                  <a:schemeClr val="tx1"/>
                </a:solidFill>
              </a:defRPr>
            </a:lvl1pPr>
          </a:lstStyle>
          <a:p>
            <a:fld id="{DCB44217-816F-784A-A638-878FFB4867D7}" type="datetimeFigureOut">
              <a:rPr lang="en-US" smtClean="0"/>
              <a:t>16/11/11</a:t>
            </a:fld>
            <a:endParaRPr lang="en-US"/>
          </a:p>
        </p:txBody>
      </p:sp>
      <p:sp>
        <p:nvSpPr>
          <p:cNvPr id="5" name="Footer Placeholder 4"/>
          <p:cNvSpPr>
            <a:spLocks noGrp="1"/>
          </p:cNvSpPr>
          <p:nvPr>
            <p:ph type="ftr" sz="quarter" idx="3"/>
          </p:nvPr>
        </p:nvSpPr>
        <p:spPr>
          <a:xfrm>
            <a:off x="457200" y="6118412"/>
            <a:ext cx="2895600" cy="275478"/>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343400" y="6118412"/>
            <a:ext cx="457200" cy="275478"/>
          </a:xfrm>
          <a:prstGeom prst="rect">
            <a:avLst/>
          </a:prstGeom>
        </p:spPr>
        <p:txBody>
          <a:bodyPr vert="horz" lIns="91440" tIns="45720" rIns="91440" bIns="45720" rtlCol="0" anchor="ctr"/>
          <a:lstStyle>
            <a:lvl1pPr algn="ctr">
              <a:defRPr sz="1200">
                <a:solidFill>
                  <a:schemeClr val="tx1"/>
                </a:solidFill>
              </a:defRPr>
            </a:lvl1pPr>
          </a:lstStyle>
          <a:p>
            <a:fld id="{34540E50-94F2-934F-AB4B-3AEF111182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Lst>
  <p:txStyles>
    <p:titleStyle>
      <a:lvl1pPr algn="ctr" defTabSz="914400" rtl="0" eaLnBrk="1" latinLnBrk="0" hangingPunct="1">
        <a:spcBef>
          <a:spcPct val="0"/>
        </a:spcBef>
        <a:buNone/>
        <a:defRPr sz="5600" kern="1200">
          <a:solidFill>
            <a:schemeClr val="tx1"/>
          </a:solidFill>
          <a:latin typeface="+mj-lt"/>
          <a:ea typeface="+mj-ea"/>
          <a:cs typeface="+mj-cs"/>
        </a:defRPr>
      </a:lvl1pPr>
    </p:titleStyle>
    <p:body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hyperlink" Target="http://www.walkerart.org/archive/4/9C43FDAD069C47F36167.htm" TargetMode="External"/><Relationship Id="rId4" Type="http://schemas.openxmlformats.org/officeDocument/2006/relationships/hyperlink" Target="http://musingsofanartstudent.blogspot.com/2010/12/artist-review-19-joseph-beuys.html" TargetMode="External"/><Relationship Id="rId1" Type="http://schemas.openxmlformats.org/officeDocument/2006/relationships/slideLayout" Target="../slideLayouts/slideLayout2.xml"/><Relationship Id="rId2" Type="http://schemas.openxmlformats.org/officeDocument/2006/relationships/hyperlink" Target="http://artblart.wordpress.com/category/joseph-beuy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walkerart.org/archive/4/9C43FDAD069C47F36167.htm" TargetMode="External"/><Relationship Id="rId4" Type="http://schemas.openxmlformats.org/officeDocument/2006/relationships/hyperlink" Target="http://musingsofanartstudent.blogspot.com/2010/12/artist-review-19-joseph-beuys.html" TargetMode="External"/><Relationship Id="rId5" Type="http://schemas.openxmlformats.org/officeDocument/2006/relationships/hyperlink" Target="http://www.artsandecology.org.uk/magazine/artworks/project-6" TargetMode="External"/><Relationship Id="rId6" Type="http://schemas.openxmlformats.org/officeDocument/2006/relationships/hyperlink" Target="http://www.google.com/search?hl=en&amp;cp=30&amp;gs_id=3e&amp;xhr=t&amp;q=joseph+beuys+america+likes+me+like+america&amp;gs_sm=&amp;gs_upl=&amp;bav=on.2,or.r_gc.r_pw.,cf.osb&amp;biw=1277&amp;bih=625&amp;um=1&amp;ie=UTF-" TargetMode="External"/><Relationship Id="rId1" Type="http://schemas.openxmlformats.org/officeDocument/2006/relationships/slideLayout" Target="../slideLayouts/slideLayout8.xml"/><Relationship Id="rId2" Type="http://schemas.openxmlformats.org/officeDocument/2006/relationships/hyperlink" Target="http://artblart.wordpress.com/category/joseph-beuy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
        <p:nvSpPr>
          <p:cNvPr id="5" name="Rectangle 4"/>
          <p:cNvSpPr/>
          <p:nvPr/>
        </p:nvSpPr>
        <p:spPr>
          <a:xfrm>
            <a:off x="1743060" y="5449479"/>
            <a:ext cx="5626736" cy="461665"/>
          </a:xfrm>
          <a:prstGeom prst="rect">
            <a:avLst/>
          </a:prstGeom>
        </p:spPr>
        <p:txBody>
          <a:bodyPr wrap="none">
            <a:spAutoFit/>
          </a:bodyPr>
          <a:lstStyle/>
          <a:p>
            <a:r>
              <a:rPr lang="en-US" sz="2400" b="1" i="1" dirty="0"/>
              <a:t>I Like America and America Likes </a:t>
            </a:r>
            <a:r>
              <a:rPr lang="en-US" sz="2400" b="1" i="1" dirty="0" smtClean="0"/>
              <a:t>Me,</a:t>
            </a:r>
            <a:r>
              <a:rPr lang="en-US" sz="2400" dirty="0" smtClean="0"/>
              <a:t> </a:t>
            </a:r>
            <a:r>
              <a:rPr lang="en-US" sz="2400" dirty="0"/>
              <a:t>1974</a:t>
            </a:r>
            <a:r>
              <a:rPr lang="en-US" sz="2400" dirty="0" smtClean="0">
                <a:effectLst/>
              </a:rPr>
              <a:t> </a:t>
            </a:r>
            <a:endParaRPr lang="en-US" sz="2400" dirty="0"/>
          </a:p>
        </p:txBody>
      </p:sp>
    </p:spTree>
    <p:extLst>
      <p:ext uri="{BB962C8B-B14F-4D97-AF65-F5344CB8AC3E}">
        <p14:creationId xmlns:p14="http://schemas.microsoft.com/office/powerpoint/2010/main" val="2211301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9901" y="631529"/>
            <a:ext cx="4572000" cy="1477328"/>
          </a:xfrm>
          <a:prstGeom prst="rect">
            <a:avLst/>
          </a:prstGeom>
        </p:spPr>
        <p:txBody>
          <a:bodyPr>
            <a:spAutoFit/>
          </a:bodyPr>
          <a:lstStyle/>
          <a:p>
            <a:r>
              <a:rPr lang="en-US" dirty="0" smtClean="0"/>
              <a:t>The symbolic value of the oak, with its slow and solid growth, paired with the static and massive form of the basalt stones, reflect the ideas of completeness, the passing of time and landscape modification.</a:t>
            </a:r>
            <a:endParaRPr lang="en-US" dirty="0"/>
          </a:p>
        </p:txBody>
      </p:sp>
      <p:pic>
        <p:nvPicPr>
          <p:cNvPr id="3" name="Picture 2"/>
          <p:cNvPicPr>
            <a:picLocks noChangeAspect="1"/>
          </p:cNvPicPr>
          <p:nvPr/>
        </p:nvPicPr>
        <p:blipFill>
          <a:blip r:embed="rId2"/>
          <a:stretch>
            <a:fillRect/>
          </a:stretch>
        </p:blipFill>
        <p:spPr>
          <a:xfrm>
            <a:off x="342099" y="631529"/>
            <a:ext cx="3887802" cy="5831703"/>
          </a:xfrm>
          <a:prstGeom prst="rect">
            <a:avLst/>
          </a:prstGeom>
        </p:spPr>
      </p:pic>
      <p:sp>
        <p:nvSpPr>
          <p:cNvPr id="4" name="Rectangle 3"/>
          <p:cNvSpPr/>
          <p:nvPr/>
        </p:nvSpPr>
        <p:spPr>
          <a:xfrm>
            <a:off x="4229901" y="2504173"/>
            <a:ext cx="4572000" cy="2308324"/>
          </a:xfrm>
          <a:prstGeom prst="rect">
            <a:avLst/>
          </a:prstGeom>
        </p:spPr>
        <p:txBody>
          <a:bodyPr>
            <a:spAutoFit/>
          </a:bodyPr>
          <a:lstStyle/>
          <a:p>
            <a:r>
              <a:rPr lang="en-US" dirty="0"/>
              <a:t>Beuys’ desire to sow into the future a change in people’s and communities’ attitudes towards nature and their environment is mirrored in the constantly changing relationship between the tree and the stone. As time passes and the tree grows, the proportional relationship between the two evolves, the tree gaining in strength and height as people’s consciousness and engagement should.</a:t>
            </a:r>
          </a:p>
        </p:txBody>
      </p:sp>
    </p:spTree>
    <p:extLst>
      <p:ext uri="{BB962C8B-B14F-4D97-AF65-F5344CB8AC3E}">
        <p14:creationId xmlns:p14="http://schemas.microsoft.com/office/powerpoint/2010/main" val="2571328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77500" lnSpcReduction="20000"/>
          </a:bodyPr>
          <a:lstStyle/>
          <a:p>
            <a:r>
              <a:rPr lang="en-US" u="sng" dirty="0">
                <a:hlinkClick r:id="rId2"/>
              </a:rPr>
              <a:t>http://artblart.wordpress.com/category/joseph-beuys</a:t>
            </a:r>
            <a:r>
              <a:rPr lang="en-US" u="sng" dirty="0" smtClean="0">
                <a:hlinkClick r:id="rId2"/>
              </a:rPr>
              <a:t>/</a:t>
            </a:r>
            <a:endParaRPr lang="en-US" u="sng" dirty="0" smtClean="0"/>
          </a:p>
          <a:p>
            <a:pPr marL="0" indent="0">
              <a:buNone/>
            </a:pPr>
            <a:r>
              <a:rPr lang="en-US" u="sng" dirty="0" smtClean="0"/>
              <a:t>[Accessed on 9</a:t>
            </a:r>
            <a:r>
              <a:rPr lang="en-US" u="sng" baseline="30000" dirty="0" smtClean="0"/>
              <a:t>th</a:t>
            </a:r>
            <a:r>
              <a:rPr lang="en-US" u="sng" dirty="0" smtClean="0"/>
              <a:t> November 2011]</a:t>
            </a:r>
            <a:endParaRPr lang="en-US" dirty="0"/>
          </a:p>
          <a:p>
            <a:pPr marL="0" indent="0">
              <a:buNone/>
            </a:pPr>
            <a:endParaRPr lang="en-US" dirty="0"/>
          </a:p>
          <a:p>
            <a:r>
              <a:rPr lang="en-US" u="sng" dirty="0">
                <a:hlinkClick r:id="rId3"/>
              </a:rPr>
              <a:t>http://www.walkerart.org/archive/4/9C43FDAD069C47F36167.</a:t>
            </a:r>
            <a:r>
              <a:rPr lang="en-US" u="sng" dirty="0" smtClean="0">
                <a:hlinkClick r:id="rId3"/>
              </a:rPr>
              <a:t>htm</a:t>
            </a:r>
            <a:endParaRPr lang="en-US" u="sng" dirty="0" smtClean="0"/>
          </a:p>
          <a:p>
            <a:pPr marL="0" indent="0">
              <a:buNone/>
            </a:pPr>
            <a:r>
              <a:rPr lang="en-US" u="sng" dirty="0"/>
              <a:t>[Accessed on 9</a:t>
            </a:r>
            <a:r>
              <a:rPr lang="en-US" u="sng" baseline="30000" dirty="0"/>
              <a:t>th</a:t>
            </a:r>
            <a:r>
              <a:rPr lang="en-US" u="sng" dirty="0"/>
              <a:t> November 2011</a:t>
            </a:r>
            <a:r>
              <a:rPr lang="en-US" u="sng" dirty="0" smtClean="0"/>
              <a:t>]</a:t>
            </a:r>
            <a:endParaRPr lang="en-US" dirty="0"/>
          </a:p>
          <a:p>
            <a:r>
              <a:rPr lang="en-US" u="sng" dirty="0">
                <a:hlinkClick r:id="rId4"/>
              </a:rPr>
              <a:t>http://musingsofanartstudent.blogspot.com/2010/12/artist-review-19-joseph-</a:t>
            </a:r>
            <a:r>
              <a:rPr lang="en-US" u="sng" dirty="0" smtClean="0">
                <a:hlinkClick r:id="rId4"/>
              </a:rPr>
              <a:t>beuys.html</a:t>
            </a:r>
            <a:endParaRPr lang="en-US" u="sng" dirty="0" smtClean="0"/>
          </a:p>
          <a:p>
            <a:pPr marL="0" indent="0">
              <a:buNone/>
            </a:pPr>
            <a:r>
              <a:rPr lang="en-US" u="sng" dirty="0"/>
              <a:t>[Accessed on 9</a:t>
            </a:r>
            <a:r>
              <a:rPr lang="en-US" u="sng" baseline="30000" dirty="0"/>
              <a:t>th</a:t>
            </a:r>
            <a:r>
              <a:rPr lang="en-US" u="sng" dirty="0"/>
              <a:t> November 2011]</a:t>
            </a:r>
            <a:endParaRPr lang="en-US" dirty="0"/>
          </a:p>
          <a:p>
            <a:endParaRPr lang="en-US" dirty="0"/>
          </a:p>
          <a:p>
            <a:endParaRPr lang="en-US" dirty="0"/>
          </a:p>
        </p:txBody>
      </p:sp>
    </p:spTree>
    <p:extLst>
      <p:ext uri="{BB962C8B-B14F-4D97-AF65-F5344CB8AC3E}">
        <p14:creationId xmlns:p14="http://schemas.microsoft.com/office/powerpoint/2010/main" val="3087967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386" y="421839"/>
            <a:ext cx="7733372" cy="6463309"/>
          </a:xfrm>
          <a:prstGeom prst="rect">
            <a:avLst/>
          </a:prstGeom>
        </p:spPr>
        <p:txBody>
          <a:bodyPr wrap="square">
            <a:spAutoFit/>
          </a:bodyPr>
          <a:lstStyle/>
          <a:p>
            <a:r>
              <a:rPr lang="en-US" u="sng" dirty="0">
                <a:hlinkClick r:id="rId2"/>
              </a:rPr>
              <a:t>http://artblart.wordpress.com/category/joseph-beuys</a:t>
            </a:r>
            <a:r>
              <a:rPr lang="en-US" u="sng" dirty="0" smtClean="0">
                <a:hlinkClick r:id="rId2"/>
              </a:rPr>
              <a:t>/</a:t>
            </a:r>
            <a:endParaRPr lang="en-US" u="sng" dirty="0" smtClean="0"/>
          </a:p>
          <a:p>
            <a:r>
              <a:rPr lang="en-US" u="sng" dirty="0"/>
              <a:t>[Accessed on 9</a:t>
            </a:r>
            <a:r>
              <a:rPr lang="en-US" u="sng" baseline="30000" dirty="0"/>
              <a:t>th</a:t>
            </a:r>
            <a:r>
              <a:rPr lang="en-US" u="sng" dirty="0"/>
              <a:t> November 2011]</a:t>
            </a:r>
            <a:endParaRPr lang="en-US" dirty="0"/>
          </a:p>
          <a:p>
            <a:endParaRPr lang="en-US" dirty="0"/>
          </a:p>
          <a:p>
            <a:r>
              <a:rPr lang="en-US" dirty="0"/>
              <a:t> </a:t>
            </a:r>
          </a:p>
          <a:p>
            <a:r>
              <a:rPr lang="en-US" u="sng" dirty="0">
                <a:hlinkClick r:id="rId3"/>
              </a:rPr>
              <a:t>http://www.walkerart.org/archive/4/9C43FDAD069C47F36167.</a:t>
            </a:r>
            <a:r>
              <a:rPr lang="en-US" u="sng" dirty="0" smtClean="0">
                <a:hlinkClick r:id="rId3"/>
              </a:rPr>
              <a:t>htm</a:t>
            </a:r>
            <a:endParaRPr lang="en-US" u="sng" dirty="0" smtClean="0"/>
          </a:p>
          <a:p>
            <a:r>
              <a:rPr lang="en-US" u="sng" dirty="0"/>
              <a:t>[Accessed on 9</a:t>
            </a:r>
            <a:r>
              <a:rPr lang="en-US" u="sng" baseline="30000" dirty="0"/>
              <a:t>th</a:t>
            </a:r>
            <a:r>
              <a:rPr lang="en-US" u="sng" dirty="0"/>
              <a:t> November 2011]</a:t>
            </a:r>
            <a:endParaRPr lang="en-US" dirty="0"/>
          </a:p>
          <a:p>
            <a:endParaRPr lang="en-US" dirty="0"/>
          </a:p>
          <a:p>
            <a:r>
              <a:rPr lang="en-US" dirty="0"/>
              <a:t> </a:t>
            </a:r>
          </a:p>
          <a:p>
            <a:r>
              <a:rPr lang="en-US" u="sng" dirty="0">
                <a:hlinkClick r:id="rId4"/>
              </a:rPr>
              <a:t>http://musingsofanartstudent.blogspot.com/2010/12/artist-review-19-joseph-</a:t>
            </a:r>
            <a:r>
              <a:rPr lang="en-US" u="sng" dirty="0" smtClean="0">
                <a:hlinkClick r:id="rId4"/>
              </a:rPr>
              <a:t>beuys.html</a:t>
            </a:r>
            <a:endParaRPr lang="en-US" u="sng" dirty="0" smtClean="0"/>
          </a:p>
          <a:p>
            <a:r>
              <a:rPr lang="en-US" u="sng" dirty="0"/>
              <a:t>[Accessed on </a:t>
            </a:r>
            <a:r>
              <a:rPr lang="en-US" u="sng" dirty="0" smtClean="0"/>
              <a:t>16</a:t>
            </a:r>
            <a:r>
              <a:rPr lang="en-US" u="sng" baseline="30000" dirty="0" smtClean="0"/>
              <a:t>th</a:t>
            </a:r>
            <a:r>
              <a:rPr lang="en-US" u="sng" dirty="0" smtClean="0"/>
              <a:t> </a:t>
            </a:r>
            <a:r>
              <a:rPr lang="en-US" u="sng" dirty="0"/>
              <a:t>November 2011]</a:t>
            </a:r>
            <a:endParaRPr lang="en-US" dirty="0"/>
          </a:p>
          <a:p>
            <a:endParaRPr lang="en-US" dirty="0"/>
          </a:p>
          <a:p>
            <a:r>
              <a:rPr lang="en-US" dirty="0"/>
              <a:t> </a:t>
            </a:r>
          </a:p>
          <a:p>
            <a:r>
              <a:rPr lang="en-US" u="sng" dirty="0">
                <a:hlinkClick r:id="rId5"/>
              </a:rPr>
              <a:t>http://www.artsandecology.org.uk/magazine/artworks/project-</a:t>
            </a:r>
            <a:r>
              <a:rPr lang="en-US" u="sng" dirty="0" smtClean="0">
                <a:hlinkClick r:id="rId5"/>
              </a:rPr>
              <a:t>6</a:t>
            </a:r>
            <a:endParaRPr lang="en-US" u="sng" dirty="0" smtClean="0"/>
          </a:p>
          <a:p>
            <a:r>
              <a:rPr lang="en-US" u="sng" dirty="0"/>
              <a:t>[Accessed on 16</a:t>
            </a:r>
            <a:r>
              <a:rPr lang="en-US" u="sng" baseline="30000" dirty="0"/>
              <a:t>th</a:t>
            </a:r>
            <a:r>
              <a:rPr lang="en-US" u="sng" dirty="0"/>
              <a:t> November 2011]</a:t>
            </a:r>
            <a:endParaRPr lang="en-US" dirty="0"/>
          </a:p>
          <a:p>
            <a:endParaRPr lang="en-US" dirty="0"/>
          </a:p>
          <a:p>
            <a:r>
              <a:rPr lang="en-US" dirty="0"/>
              <a:t> </a:t>
            </a:r>
          </a:p>
          <a:p>
            <a:r>
              <a:rPr lang="en-US" u="sng" dirty="0">
                <a:hlinkClick r:id="rId6"/>
              </a:rPr>
              <a:t>http://www.google.com/search?hl=en&amp;cp=30&amp;gs_id=3e&amp;xhr=t&amp;q=joseph+beuys+america+likes+me+like+america&amp;gs_sm=&amp;gs_upl=&amp;bav=on.2,or.r_gc.r_pw.,cf.osb&amp;biw=1277&amp;bih=625&amp;um=1&amp;ie=UTF</a:t>
            </a:r>
            <a:r>
              <a:rPr lang="en-US" u="sng" dirty="0" smtClean="0">
                <a:hlinkClick r:id="rId6"/>
              </a:rPr>
              <a:t>-</a:t>
            </a:r>
            <a:endParaRPr lang="en-US" u="sng" dirty="0" smtClean="0"/>
          </a:p>
          <a:p>
            <a:r>
              <a:rPr lang="en-US" u="sng" dirty="0"/>
              <a:t>[Accessed on 16</a:t>
            </a:r>
            <a:r>
              <a:rPr lang="en-US" u="sng" baseline="30000" dirty="0"/>
              <a:t>th</a:t>
            </a:r>
            <a:r>
              <a:rPr lang="en-US" u="sng" dirty="0"/>
              <a:t> November 2011]</a:t>
            </a:r>
            <a:endParaRPr lang="en-US" dirty="0"/>
          </a:p>
          <a:p>
            <a:endParaRPr lang="en-US" dirty="0"/>
          </a:p>
          <a:p>
            <a:r>
              <a:rPr lang="en-US" dirty="0"/>
              <a:t> </a:t>
            </a:r>
          </a:p>
        </p:txBody>
      </p:sp>
    </p:spTree>
    <p:extLst>
      <p:ext uri="{BB962C8B-B14F-4D97-AF65-F5344CB8AC3E}">
        <p14:creationId xmlns:p14="http://schemas.microsoft.com/office/powerpoint/2010/main" val="547967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3986" y="171233"/>
            <a:ext cx="4051787" cy="6370974"/>
          </a:xfrm>
          <a:prstGeom prst="rect">
            <a:avLst/>
          </a:prstGeom>
          <a:noFill/>
        </p:spPr>
        <p:txBody>
          <a:bodyPr wrap="square" rtlCol="0">
            <a:spAutoFit/>
          </a:bodyPr>
          <a:lstStyle/>
          <a:p>
            <a:r>
              <a:rPr lang="en-US" sz="2400" dirty="0" smtClean="0"/>
              <a:t>This was Beuys’ most famous work of art. It took place in May, 1974, when he spent 3 days in the same room as a coyote (</a:t>
            </a:r>
            <a:r>
              <a:rPr lang="en-US" sz="2400" dirty="0"/>
              <a:t>a </a:t>
            </a:r>
            <a:r>
              <a:rPr lang="en-US" sz="2400" dirty="0" smtClean="0"/>
              <a:t>wolf like </a:t>
            </a:r>
            <a:r>
              <a:rPr lang="en-US" sz="2400" dirty="0"/>
              <a:t>wild dog native to North </a:t>
            </a:r>
            <a:r>
              <a:rPr lang="en-US" sz="2400" dirty="0" smtClean="0"/>
              <a:t>America). After going to New York, he was wrapped in many layers of felt, and loaded into an ambulance that took him to the gallery where he worked on this.</a:t>
            </a:r>
          </a:p>
          <a:p>
            <a:r>
              <a:rPr lang="en-US" sz="2400" dirty="0" smtClean="0"/>
              <a:t>The title of this artwork is ironic. Beuys opposed American military actions in Vietnam. His work was a challenge to the social group of American Art.</a:t>
            </a:r>
            <a:endParaRPr lang="en-US" sz="2400" dirty="0"/>
          </a:p>
        </p:txBody>
      </p:sp>
      <p:pic>
        <p:nvPicPr>
          <p:cNvPr id="4" name="Picture 3"/>
          <p:cNvPicPr>
            <a:picLocks noChangeAspect="1"/>
          </p:cNvPicPr>
          <p:nvPr/>
        </p:nvPicPr>
        <p:blipFill>
          <a:blip r:embed="rId2"/>
          <a:stretch>
            <a:fillRect/>
          </a:stretch>
        </p:blipFill>
        <p:spPr>
          <a:xfrm>
            <a:off x="4765352" y="355278"/>
            <a:ext cx="3583625" cy="5942615"/>
          </a:xfrm>
          <a:prstGeom prst="rect">
            <a:avLst/>
          </a:prstGeom>
        </p:spPr>
      </p:pic>
    </p:spTree>
    <p:extLst>
      <p:ext uri="{BB962C8B-B14F-4D97-AF65-F5344CB8AC3E}">
        <p14:creationId xmlns:p14="http://schemas.microsoft.com/office/powerpoint/2010/main" val="4274799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292100"/>
            <a:ext cx="9144000" cy="6268528"/>
          </a:xfrm>
          <a:prstGeom prst="rect">
            <a:avLst/>
          </a:prstGeom>
        </p:spPr>
      </p:pic>
    </p:spTree>
    <p:extLst>
      <p:ext uri="{BB962C8B-B14F-4D97-AF65-F5344CB8AC3E}">
        <p14:creationId xmlns:p14="http://schemas.microsoft.com/office/powerpoint/2010/main" val="4247165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945" y="1326470"/>
            <a:ext cx="8526113" cy="3785652"/>
          </a:xfrm>
          <a:prstGeom prst="rect">
            <a:avLst/>
          </a:prstGeom>
        </p:spPr>
        <p:txBody>
          <a:bodyPr wrap="square">
            <a:spAutoFit/>
          </a:bodyPr>
          <a:lstStyle/>
          <a:p>
            <a:r>
              <a:rPr lang="en-US" sz="6000" dirty="0"/>
              <a:t>‘I wanted to isolate myself, insulate myself, see nothing of America other than the coyote.’</a:t>
            </a:r>
            <a:r>
              <a:rPr lang="en-US" sz="6000" dirty="0" smtClean="0">
                <a:effectLst/>
              </a:rPr>
              <a:t> </a:t>
            </a:r>
            <a:endParaRPr lang="en-US" sz="6000" dirty="0"/>
          </a:p>
        </p:txBody>
      </p:sp>
    </p:spTree>
    <p:extLst>
      <p:ext uri="{BB962C8B-B14F-4D97-AF65-F5344CB8AC3E}">
        <p14:creationId xmlns:p14="http://schemas.microsoft.com/office/powerpoint/2010/main" val="1696203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3571" y="59437"/>
            <a:ext cx="8890429" cy="6798563"/>
          </a:xfrm>
          <a:prstGeom prst="rect">
            <a:avLst/>
          </a:prstGeom>
        </p:spPr>
      </p:pic>
    </p:spTree>
    <p:extLst>
      <p:ext uri="{BB962C8B-B14F-4D97-AF65-F5344CB8AC3E}">
        <p14:creationId xmlns:p14="http://schemas.microsoft.com/office/powerpoint/2010/main" val="658361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3144" y="618432"/>
            <a:ext cx="8139086" cy="6617196"/>
          </a:xfrm>
          <a:prstGeom prst="rect">
            <a:avLst/>
          </a:prstGeom>
        </p:spPr>
        <p:txBody>
          <a:bodyPr wrap="square">
            <a:spAutoFit/>
          </a:bodyPr>
          <a:lstStyle/>
          <a:p>
            <a:pPr marL="285750" indent="-285750">
              <a:buFont typeface="Arial"/>
              <a:buChar char="•"/>
            </a:pPr>
            <a:r>
              <a:rPr lang="en-US" sz="3200" dirty="0"/>
              <a:t>Beuys’s felt blankets, walking stick and gloves became sculptural props </a:t>
            </a:r>
            <a:r>
              <a:rPr lang="en-US" sz="3200" dirty="0" smtClean="0"/>
              <a:t>through </a:t>
            </a:r>
            <a:r>
              <a:rPr lang="en-US" sz="3200" dirty="0"/>
              <a:t>the </a:t>
            </a:r>
            <a:r>
              <a:rPr lang="en-US" sz="3200" dirty="0" smtClean="0"/>
              <a:t>Action</a:t>
            </a:r>
          </a:p>
          <a:p>
            <a:pPr marL="285750" indent="-285750">
              <a:buFont typeface="Arial"/>
              <a:buChar char="•"/>
            </a:pPr>
            <a:r>
              <a:rPr lang="en-US" sz="3200" dirty="0" smtClean="0"/>
              <a:t>In </a:t>
            </a:r>
            <a:r>
              <a:rPr lang="en-US" sz="3200" dirty="0"/>
              <a:t>addition, fifty new copies of the Wall Street Journal were introduced each day, which the coyote acknowledged by urinating on them</a:t>
            </a:r>
            <a:r>
              <a:rPr lang="en-US" sz="3200" dirty="0" smtClean="0"/>
              <a:t>.</a:t>
            </a:r>
          </a:p>
          <a:p>
            <a:pPr marL="285750" indent="-285750">
              <a:buFont typeface="Arial"/>
              <a:buChar char="•"/>
            </a:pPr>
            <a:r>
              <a:rPr lang="en-US" sz="3200" dirty="0" smtClean="0"/>
              <a:t> </a:t>
            </a:r>
            <a:r>
              <a:rPr lang="en-US" sz="3200" dirty="0"/>
              <a:t>Beuys regularly performed the same series of actions with his eyes continuously fixed on the coyote.</a:t>
            </a:r>
            <a:r>
              <a:rPr lang="en-US" sz="3200" dirty="0" smtClean="0">
                <a:effectLst/>
              </a:rPr>
              <a:t> </a:t>
            </a:r>
          </a:p>
          <a:p>
            <a:pPr marL="285750" indent="-285750">
              <a:buFont typeface="Arial"/>
              <a:buChar char="•"/>
            </a:pPr>
            <a:r>
              <a:rPr lang="en-US" sz="3200" dirty="0"/>
              <a:t>The coyote’s behavior shifted throughout the three days, becoming cautious, detached, aggressive and sometimes </a:t>
            </a:r>
            <a:r>
              <a:rPr lang="en-US" sz="3200" dirty="0" smtClean="0"/>
              <a:t>friendly. </a:t>
            </a:r>
            <a:endParaRPr lang="en-US" sz="3200" dirty="0">
              <a:effectLst/>
            </a:endParaRPr>
          </a:p>
          <a:p>
            <a:endParaRPr lang="en-US" dirty="0" smtClean="0"/>
          </a:p>
          <a:p>
            <a:endParaRPr lang="en-US" dirty="0">
              <a:effectLst/>
            </a:endParaRPr>
          </a:p>
          <a:p>
            <a:endParaRPr lang="en-US" dirty="0" smtClean="0"/>
          </a:p>
          <a:p>
            <a:r>
              <a:rPr lang="en-US" dirty="0" smtClean="0">
                <a:effectLst/>
              </a:rPr>
              <a:t> </a:t>
            </a:r>
            <a:endParaRPr lang="en-US" dirty="0"/>
          </a:p>
        </p:txBody>
      </p:sp>
    </p:spTree>
    <p:extLst>
      <p:ext uri="{BB962C8B-B14F-4D97-AF65-F5344CB8AC3E}">
        <p14:creationId xmlns:p14="http://schemas.microsoft.com/office/powerpoint/2010/main" val="3683399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3143" y="782122"/>
            <a:ext cx="7962689" cy="5078314"/>
          </a:xfrm>
          <a:prstGeom prst="rect">
            <a:avLst/>
          </a:prstGeom>
        </p:spPr>
        <p:txBody>
          <a:bodyPr wrap="square">
            <a:spAutoFit/>
          </a:bodyPr>
          <a:lstStyle/>
          <a:p>
            <a:r>
              <a:rPr lang="en-US" sz="3600" dirty="0" smtClean="0"/>
              <a:t> </a:t>
            </a:r>
            <a:r>
              <a:rPr lang="en-US" sz="3600" dirty="0"/>
              <a:t>Beuys saw the </a:t>
            </a:r>
            <a:r>
              <a:rPr lang="en-US" sz="3600" dirty="0" smtClean="0"/>
              <a:t>value </a:t>
            </a:r>
            <a:r>
              <a:rPr lang="en-US" sz="3600" dirty="0"/>
              <a:t>of the coyote as a symbol of the damage done by white men to the American continent and its native cultures. His action was an attempt to heal some of those </a:t>
            </a:r>
            <a:r>
              <a:rPr lang="en-US" sz="3600" dirty="0" smtClean="0"/>
              <a:t>wounds</a:t>
            </a:r>
          </a:p>
          <a:p>
            <a:endParaRPr lang="en-US" sz="3600" dirty="0"/>
          </a:p>
          <a:p>
            <a:r>
              <a:rPr lang="en-US" sz="3600" dirty="0" smtClean="0"/>
              <a:t> ‘You could say that a reckoning has to be made with the coyote, and only then can this trauma be lifted’</a:t>
            </a:r>
            <a:endParaRPr lang="en-US" sz="3600" dirty="0"/>
          </a:p>
        </p:txBody>
      </p:sp>
    </p:spTree>
    <p:extLst>
      <p:ext uri="{BB962C8B-B14F-4D97-AF65-F5344CB8AC3E}">
        <p14:creationId xmlns:p14="http://schemas.microsoft.com/office/powerpoint/2010/main" val="138765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81807" y="481946"/>
            <a:ext cx="4015156" cy="5921794"/>
          </a:xfrm>
          <a:prstGeom prst="rect">
            <a:avLst/>
          </a:prstGeom>
        </p:spPr>
      </p:pic>
      <p:sp>
        <p:nvSpPr>
          <p:cNvPr id="3" name="Rectangle 2"/>
          <p:cNvSpPr/>
          <p:nvPr/>
        </p:nvSpPr>
        <p:spPr>
          <a:xfrm>
            <a:off x="5219611" y="2914413"/>
            <a:ext cx="2867755" cy="923330"/>
          </a:xfrm>
          <a:prstGeom prst="rect">
            <a:avLst/>
          </a:prstGeom>
          <a:noFill/>
        </p:spPr>
        <p:txBody>
          <a:bodyPr wrap="none" lIns="91440" tIns="45720" rIns="91440" bIns="45720">
            <a:spAutoFit/>
          </a:bodyPr>
          <a:lstStyle/>
          <a:p>
            <a:pPr algn="ctr"/>
            <a:r>
              <a:rPr lang="en-US" sz="54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700 Oaks</a:t>
            </a:r>
            <a:endParaRPr lang="en-US" sz="54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507670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9752" y="828003"/>
            <a:ext cx="7955522" cy="5016757"/>
          </a:xfrm>
          <a:prstGeom prst="rect">
            <a:avLst/>
          </a:prstGeom>
          <a:noFill/>
        </p:spPr>
        <p:txBody>
          <a:bodyPr wrap="square" rtlCol="0">
            <a:spAutoFit/>
          </a:bodyPr>
          <a:lstStyle/>
          <a:p>
            <a:r>
              <a:rPr lang="en-US" sz="3200" dirty="0" smtClean="0"/>
              <a:t>In 1982, Joseph Beuys inaugurated a monumental sculptural work in Kassel for </a:t>
            </a:r>
            <a:r>
              <a:rPr lang="en-US" sz="3200" i="1" dirty="0" err="1" smtClean="0"/>
              <a:t>Documenta</a:t>
            </a:r>
            <a:r>
              <a:rPr lang="en-US" sz="3200" i="1" dirty="0" smtClean="0"/>
              <a:t> 7</a:t>
            </a:r>
            <a:r>
              <a:rPr lang="en-US" sz="3200" dirty="0" smtClean="0"/>
              <a:t>, the international art fair that was held in the city. It consisted in the sowing of 7000 oak trees paired with four foot high basalt columns. It was Beuys’ first work in an ongoing project, and is now continued in several other places. His main aim was to raise ecological awareness. He linked art with the natural environment and social engagement. </a:t>
            </a:r>
            <a:endParaRPr lang="en-US" sz="3200" dirty="0"/>
          </a:p>
        </p:txBody>
      </p:sp>
    </p:spTree>
    <p:extLst>
      <p:ext uri="{BB962C8B-B14F-4D97-AF65-F5344CB8AC3E}">
        <p14:creationId xmlns:p14="http://schemas.microsoft.com/office/powerpoint/2010/main" val="3174932595"/>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rmal">
  <a:themeElements>
    <a:clrScheme name="Forma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Formal">
      <a:majorFont>
        <a:latin typeface="Garamond"/>
        <a:ea typeface=""/>
        <a:cs typeface=""/>
        <a:font script="Jpan" typeface="ヒラギノ明朝 Pro W3"/>
        <a:font script="Hans" typeface="宋体"/>
        <a:font script="Hant" typeface="新細明體"/>
      </a:majorFont>
      <a:minorFont>
        <a:latin typeface="Garamond"/>
        <a:ea typeface=""/>
        <a:cs typeface=""/>
        <a:font script="Jpan" typeface="ヒラギノ明朝 Pro W3"/>
        <a:font script="Hans" typeface="宋体"/>
        <a:font script="Hant" typeface="新細明體"/>
      </a:minorFont>
    </a:fontScheme>
    <a:fmtScheme name="Formal">
      <a:fillStyleLst>
        <a:solidFill>
          <a:schemeClr val="phClr"/>
        </a:solidFill>
        <a:blipFill rotWithShape="1">
          <a:blip xmlns:r="http://schemas.openxmlformats.org/officeDocument/2006/relationships" r:embed="rId1">
            <a:duotone>
              <a:schemeClr val="phClr">
                <a:tint val="60000"/>
                <a:satMod val="200000"/>
              </a:schemeClr>
              <a:schemeClr val="phClr">
                <a:shade val="90000"/>
                <a:satMod val="150000"/>
              </a:schemeClr>
            </a:duotone>
          </a:blip>
          <a:tile tx="0" ty="0" sx="50000" sy="50000" flip="none" algn="tl"/>
        </a:blipFill>
        <a:blipFill rotWithShape="1">
          <a:blip xmlns:r="http://schemas.openxmlformats.org/officeDocument/2006/relationships" r:embed="rId2">
            <a:duotone>
              <a:schemeClr val="phClr">
                <a:tint val="80000"/>
                <a:satMod val="135000"/>
              </a:schemeClr>
              <a:schemeClr val="phClr">
                <a:shade val="80000"/>
                <a:satMod val="150000"/>
              </a:schemeClr>
            </a:duotone>
          </a:blip>
          <a:tile tx="0" ty="0" sx="65000" sy="65000" flip="none" algn="tl"/>
        </a:blipFill>
      </a:fillStyleLst>
      <a:lnStyleLst>
        <a:ln w="12700" cap="flat" cmpd="sng" algn="ctr">
          <a:solidFill>
            <a:schemeClr val="phClr">
              <a:shade val="95000"/>
              <a:satMod val="105000"/>
            </a:schemeClr>
          </a:solidFill>
          <a:prstDash val="solid"/>
          <a:miter/>
        </a:ln>
        <a:ln w="25400" cap="flat" cmpd="sng" algn="ctr">
          <a:solidFill>
            <a:schemeClr val="phClr">
              <a:shade val="90000"/>
              <a:alpha val="90000"/>
            </a:schemeClr>
          </a:solidFill>
          <a:prstDash val="solid"/>
          <a:miter/>
        </a:ln>
        <a:ln w="38100" cap="flat" cmpd="sng" algn="ctr">
          <a:solidFill>
            <a:schemeClr val="phClr">
              <a:shade val="85000"/>
              <a:alpha val="90000"/>
              <a:satMod val="125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outerShdw blurRad="88900" dist="38100" dir="5400000" sx="101000" sy="101000" rotWithShape="0">
              <a:srgbClr val="000000">
                <a:alpha val="50000"/>
              </a:srgbClr>
            </a:outerShdw>
          </a:effectLst>
          <a:scene3d>
            <a:camera prst="orthographicFront">
              <a:rot lat="0" lon="0" rev="0"/>
            </a:camera>
            <a:lightRig rig="morning" dir="t">
              <a:rot lat="0" lon="0" rev="6000000"/>
            </a:lightRig>
          </a:scene3d>
          <a:sp3d prstMaterial="metal">
            <a:bevelT w="25400" h="12700" prst="artDeco"/>
          </a:sp3d>
        </a:effectStyle>
      </a:effectStyleLst>
      <a:bgFillStyleLst>
        <a:solidFill>
          <a:schemeClr val="phClr"/>
        </a:solidFill>
        <a:blipFill rotWithShape="1">
          <a:blip xmlns:r="http://schemas.openxmlformats.org/officeDocument/2006/relationships" r:embed="rId3">
            <a:duotone>
              <a:schemeClr val="phClr">
                <a:tint val="50000"/>
                <a:satMod val="250000"/>
              </a:schemeClr>
              <a:schemeClr val="phClr">
                <a:shade val="80000"/>
                <a:satMod val="175000"/>
              </a:schemeClr>
            </a:duotone>
          </a:blip>
          <a:stretch/>
        </a:blipFill>
        <a:blipFill rotWithShape="1">
          <a:blip xmlns:r="http://schemas.openxmlformats.org/officeDocument/2006/relationships" r:embed="rId4">
            <a:duotone>
              <a:schemeClr val="phClr">
                <a:tint val="10000"/>
                <a:satMod val="260000"/>
                <a:lumMod val="115000"/>
              </a:schemeClr>
              <a:schemeClr val="phClr">
                <a:shade val="75000"/>
                <a:satMod val="175000"/>
                <a:lumMod val="10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Formal.thmx</Template>
  <TotalTime>46</TotalTime>
  <Words>548</Words>
  <Application>Microsoft Macintosh PowerPoint</Application>
  <PresentationFormat>On-screen Show (4:3)</PresentationFormat>
  <Paragraphs>47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Formal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Bibliography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Sakshi Bathija</dc:creator>
  <cp:lastModifiedBy>Sakshi Bathija</cp:lastModifiedBy>
  <cp:revision>6</cp:revision>
  <dcterms:created xsi:type="dcterms:W3CDTF">2011-11-16T16:33:37Z</dcterms:created>
  <dcterms:modified xsi:type="dcterms:W3CDTF">2011-11-16T17:22:35Z</dcterms:modified>
</cp:coreProperties>
</file>